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Default Extension="bin" ContentType="application/vnd.openxmlformats-officedocument.presentationml.printerSettings"/>
  <Override PartName="/ppt/slideLayouts/slideLayout6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Masters/slideMaster3.xml" ContentType="application/vnd.openxmlformats-officedocument.presentationml.slideMaster+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66.xml" ContentType="application/vnd.openxmlformats-officedocument.presentationml.slideLayout+xml"/>
  <Default Extension="gif" ContentType="image/gif"/>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61.xml" ContentType="application/vnd.openxmlformats-officedocument.presentationml.slideLayout+xml"/>
  <Override PartName="/ppt/notesSlides/notesSlide3.xml" ContentType="application/vnd.openxmlformats-officedocument.presentationml.notesSlide+xml"/>
  <Override PartName="/ppt/slides/slide19.xml" ContentType="application/vnd.openxmlformats-officedocument.presentationml.slide+xml"/>
  <Default Extension="docx" ContentType="application/vnd.openxmlformats-officedocument.wordprocessingml.document"/>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7.xml" ContentType="application/vnd.openxmlformats-officedocument.presentationml.slideLayout+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62.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Default Extension="pict" ContentType="image/pict"/>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slideLayouts/slideLayout70.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85" r:id="rId2"/>
    <p:sldMasterId id="2147483697" r:id="rId3"/>
    <p:sldMasterId id="2147483709" r:id="rId4"/>
    <p:sldMasterId id="2147483723" r:id="rId5"/>
    <p:sldMasterId id="2147483738" r:id="rId6"/>
  </p:sldMasterIdLst>
  <p:notesMasterIdLst>
    <p:notesMasterId r:id="rId33"/>
  </p:notesMasterIdLst>
  <p:sldIdLst>
    <p:sldId id="256" r:id="rId7"/>
    <p:sldId id="310" r:id="rId8"/>
    <p:sldId id="312" r:id="rId9"/>
    <p:sldId id="328" r:id="rId10"/>
    <p:sldId id="329" r:id="rId11"/>
    <p:sldId id="331" r:id="rId12"/>
    <p:sldId id="333" r:id="rId13"/>
    <p:sldId id="332" r:id="rId14"/>
    <p:sldId id="257" r:id="rId15"/>
    <p:sldId id="285" r:id="rId16"/>
    <p:sldId id="315" r:id="rId17"/>
    <p:sldId id="334" r:id="rId18"/>
    <p:sldId id="321" r:id="rId19"/>
    <p:sldId id="335" r:id="rId20"/>
    <p:sldId id="336" r:id="rId21"/>
    <p:sldId id="284" r:id="rId22"/>
    <p:sldId id="323" r:id="rId23"/>
    <p:sldId id="286" r:id="rId24"/>
    <p:sldId id="287" r:id="rId25"/>
    <p:sldId id="288" r:id="rId26"/>
    <p:sldId id="289" r:id="rId27"/>
    <p:sldId id="290" r:id="rId28"/>
    <p:sldId id="303" r:id="rId29"/>
    <p:sldId id="304" r:id="rId30"/>
    <p:sldId id="305" r:id="rId31"/>
    <p:sldId id="30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5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B5165-1952-0240-91FB-CFD2D4958C90}"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661B6-34E5-564A-9472-9D5AB52C54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udel.edu/~mcdonald/statvartypes.html%23nomina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idx="5"/>
          </p:nvPr>
        </p:nvSpPr>
        <p:spPr>
          <a:noFill/>
        </p:spPr>
        <p:txBody>
          <a:bodyPr/>
          <a:lstStyle/>
          <a:p>
            <a:fld id="{8A305DBC-AE06-3D43-B142-E62355490288}" type="slidenum">
              <a:rPr lang="en-US"/>
              <a:pPr/>
              <a:t>3</a:t>
            </a:fld>
            <a:endParaRPr lang="en-US"/>
          </a:p>
        </p:txBody>
      </p:sp>
      <p:sp>
        <p:nvSpPr>
          <p:cNvPr id="49155" name="Text Box 1"/>
          <p:cNvSpPr>
            <a:spLocks noGrp="1" noRot="1" noChangeAspect="1" noChangeArrowheads="1"/>
          </p:cNvSpPr>
          <p:nvPr>
            <p:ph type="sldImg"/>
          </p:nvPr>
        </p:nvSpPr>
        <p:spPr>
          <a:xfrm>
            <a:off x="1143000" y="693738"/>
            <a:ext cx="4572000" cy="3429000"/>
          </a:xfrm>
          <a:solidFill>
            <a:srgbClr val="FFFFFF"/>
          </a:solidFill>
          <a:ln/>
        </p:spPr>
      </p:sp>
      <p:sp>
        <p:nvSpPr>
          <p:cNvPr id="49156" name="Text Box 2"/>
          <p:cNvSpPr>
            <a:spLocks noGrp="1" noChangeArrowheads="1"/>
          </p:cNvSpPr>
          <p:nvPr>
            <p:ph type="body" idx="1"/>
          </p:nvPr>
        </p:nvSpPr>
        <p:spPr>
          <a:xfrm>
            <a:off x="685800" y="4341813"/>
            <a:ext cx="5487988" cy="4114800"/>
          </a:xfrm>
          <a:noFill/>
          <a:ln/>
        </p:spPr>
        <p:txBody>
          <a:bodyPr wrap="none" anchor="ctr"/>
          <a:lstStyle/>
          <a:p>
            <a:r>
              <a:rPr lang="en-US" smtClean="0"/>
              <a:t>Just so you know, there is a LOT you can do with PROC FREQ for categorical data, and we will get to that shortly.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 probability equals the </a:t>
            </a:r>
            <a:r>
              <a:rPr lang="en-US" dirty="0" err="1" smtClean="0"/>
              <a:t>hypergeometric</a:t>
            </a:r>
            <a:r>
              <a:rPr lang="en-US" dirty="0" smtClean="0"/>
              <a:t> probability of the observed table, and is in fact the value of the test statistic for Fisher’s exact test. For tables, one-sided -values for Fisher’s exact test are defined in terms of the frequency of the cell in the first row and first column of the table, the (1,1) cell. Denoting the observed (1,1) cell frequency by , the left-sided -value for Fisher’s exact test is the probability that the (1,1) cell frequency is less than or equal to . For the left-sided -value, the set includes those tables with a (1,1) cell frequency less than or equal to . A small left-sided -value supports the alternative hypothesis that the probability of an observation being in the first cell is actually less than expected under the null hypothesis of independent row and column variables. </a:t>
            </a:r>
            <a:endParaRPr lang="en-US" dirty="0"/>
          </a:p>
        </p:txBody>
      </p:sp>
      <p:sp>
        <p:nvSpPr>
          <p:cNvPr id="4" name="Slide Number Placeholder 3"/>
          <p:cNvSpPr>
            <a:spLocks noGrp="1"/>
          </p:cNvSpPr>
          <p:nvPr>
            <p:ph type="sldNum" sz="quarter" idx="10"/>
          </p:nvPr>
        </p:nvSpPr>
        <p:spPr/>
        <p:txBody>
          <a:bodyPr/>
          <a:lstStyle/>
          <a:p>
            <a:fld id="{FA9661B6-34E5-564A-9472-9D5AB52C54C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dirty="0" smtClean="0"/>
              <a:t>While binomial tests, confidence intervals and odds ratios aren’t a usual part of the output requested on categorical data, there are always those people who exist to annoy you. Cough – medical students – cough</a:t>
            </a:r>
          </a:p>
          <a:p>
            <a:r>
              <a:rPr lang="en-US" dirty="0" smtClean="0"/>
              <a:t>You use the Cochran–Mantel–</a:t>
            </a:r>
            <a:r>
              <a:rPr lang="en-US" dirty="0" err="1" smtClean="0"/>
              <a:t>Haenszel</a:t>
            </a:r>
            <a:r>
              <a:rPr lang="en-US" dirty="0" smtClean="0"/>
              <a:t> test (which is sometimes called the Mantel–</a:t>
            </a:r>
            <a:r>
              <a:rPr lang="en-US" dirty="0" err="1" smtClean="0"/>
              <a:t>Haenszel</a:t>
            </a:r>
            <a:r>
              <a:rPr lang="en-US" dirty="0" smtClean="0"/>
              <a:t> test) for repeated tests of independence. There are three </a:t>
            </a:r>
            <a:r>
              <a:rPr lang="en-US" dirty="0" smtClean="0">
                <a:hlinkClick r:id="rId3"/>
              </a:rPr>
              <a:t>nominal variables</a:t>
            </a:r>
            <a:r>
              <a:rPr lang="en-US" dirty="0" smtClean="0"/>
              <a:t>; you want to know whether two of the variables are independent of each other, and the third variable identifies the repeats. The most common situation is that you have multiple 2×2 tables of independence, so that's what I'll talk about here. There are versions of the Cochran–Mantel–</a:t>
            </a:r>
            <a:r>
              <a:rPr lang="en-US" dirty="0" err="1" smtClean="0"/>
              <a:t>Haenszel</a:t>
            </a:r>
            <a:r>
              <a:rPr lang="en-US" dirty="0" smtClean="0"/>
              <a:t> test for any number of rows and columns in the individual tests of independence. Technically, the null hypothesis of the Cochran–Mantel–</a:t>
            </a:r>
            <a:r>
              <a:rPr lang="en-US" dirty="0" err="1" smtClean="0"/>
              <a:t>Haenszel</a:t>
            </a:r>
            <a:r>
              <a:rPr lang="en-US" dirty="0" smtClean="0"/>
              <a:t> test is that the odds ratios within each repetition are equal to 1. </a:t>
            </a:r>
          </a:p>
          <a:p>
            <a:r>
              <a:rPr lang="en-US" dirty="0" smtClean="0"/>
              <a:t> http://</a:t>
            </a:r>
            <a:r>
              <a:rPr lang="en-US" dirty="0" err="1" smtClean="0"/>
              <a:t>udel.edu/~mcdonald/statcmh.htm</a:t>
            </a:r>
            <a:r>
              <a:rPr lang="en-US" dirty="0" smtClean="0"/>
              <a:t>   </a:t>
            </a:r>
            <a:r>
              <a:rPr lang="en-US" dirty="0" err="1" smtClean="0"/>
              <a:t>l</a:t>
            </a:r>
            <a:endParaRPr lang="en-US" dirty="0" smtClean="0"/>
          </a:p>
          <a:p>
            <a:endParaRPr lang="en-US" dirty="0" smtClean="0"/>
          </a:p>
          <a:p>
            <a:endParaRPr lang="en-US" dirty="0" smtClean="0"/>
          </a:p>
        </p:txBody>
      </p:sp>
      <p:sp>
        <p:nvSpPr>
          <p:cNvPr id="64516" name="Slide Number Placeholder 3"/>
          <p:cNvSpPr>
            <a:spLocks noGrp="1"/>
          </p:cNvSpPr>
          <p:nvPr>
            <p:ph type="sldNum" sz="quarter" idx="5"/>
          </p:nvPr>
        </p:nvSpPr>
        <p:spPr>
          <a:noFill/>
        </p:spPr>
        <p:txBody>
          <a:bodyPr/>
          <a:lstStyle/>
          <a:p>
            <a:fld id="{F59B8BD8-AEE2-E349-8516-63388FC60675}" type="slidenum">
              <a:rPr lang="en-US" smtClean="0"/>
              <a:pPr/>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and explain – chi-square, phi and Fisher</a:t>
            </a:r>
            <a:endParaRPr lang="en-US" dirty="0"/>
          </a:p>
        </p:txBody>
      </p:sp>
      <p:sp>
        <p:nvSpPr>
          <p:cNvPr id="4" name="Slide Number Placeholder 3"/>
          <p:cNvSpPr>
            <a:spLocks noGrp="1"/>
          </p:cNvSpPr>
          <p:nvPr>
            <p:ph type="sldNum" sz="quarter" idx="10"/>
          </p:nvPr>
        </p:nvSpPr>
        <p:spPr/>
        <p:txBody>
          <a:bodyPr/>
          <a:lstStyle/>
          <a:p>
            <a:fld id="{5D7C2A0E-31F4-E045-81D0-3796841DDA9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41BB26-0712-C340-BF2F-46A2AF2A888F}" type="datetimeFigureOut">
              <a:rPr lang="en-US" smtClean="0"/>
              <a:pPr/>
              <a:t>10/25/11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C5CD865-2F88-C749-9E5C-08095DEF381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1BB26-0712-C340-BF2F-46A2AF2A888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D865-2F88-C749-9E5C-08095DEF38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1BB26-0712-C340-BF2F-46A2AF2A888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D865-2F88-C749-9E5C-08095DEF38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F3F8B7E3-0195-BB43-B562-65842ADCCAB6}" type="datetimeFigureOut">
              <a:rPr lang="en-US" smtClean="0"/>
              <a:pPr/>
              <a:t>10/25/11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1EEAF7E4-28B9-D448-9C32-7FB75F96CA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F8B7E3-0195-BB43-B562-65842ADCCAB6}"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F3F8B7E3-0195-BB43-B562-65842ADCCAB6}" type="datetimeFigureOut">
              <a:rPr lang="en-US" smtClean="0"/>
              <a:pPr/>
              <a:t>10/25/11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EEAF7E4-28B9-D448-9C32-7FB75F96CA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F8B7E3-0195-BB43-B562-65842ADCCAB6}"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F8B7E3-0195-BB43-B562-65842ADCCAB6}"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F8B7E3-0195-BB43-B562-65842ADCCAB6}"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F3F8B7E3-0195-BB43-B562-65842ADCCAB6}" type="datetimeFigureOut">
              <a:rPr lang="en-US" smtClean="0"/>
              <a:pPr/>
              <a:t>10/25/11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F8B7E3-0195-BB43-B562-65842ADCCAB6}"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41BB26-0712-C340-BF2F-46A2AF2A888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D865-2F88-C749-9E5C-08095DEF381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F3F8B7E3-0195-BB43-B562-65842ADCCAB6}"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AF7E4-28B9-D448-9C32-7FB75F96CAA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F8B7E3-0195-BB43-B562-65842ADCCAB6}"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AF7E4-28B9-D448-9C32-7FB75F96CAA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F3F8B7E3-0195-BB43-B562-65842ADCCAB6}" type="datetimeFigureOut">
              <a:rPr lang="en-US" smtClean="0"/>
              <a:pPr/>
              <a:t>10/25/11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1EEAF7E4-28B9-D448-9C32-7FB75F96CAA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E441E7-3344-3A45-AEC8-B0D6D22DAE6F}" type="datetimeFigureOut">
              <a:rPr lang="en-US" smtClean="0"/>
              <a:pPr/>
              <a:t>10/25/11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42A87C9-34BF-0541-BF63-D445E9E6090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E441E7-3344-3A45-AEC8-B0D6D22DAE6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87C9-34BF-0541-BF63-D445E9E6090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E441E7-3344-3A45-AEC8-B0D6D22DAE6F}" type="datetimeFigureOut">
              <a:rPr lang="en-US" smtClean="0"/>
              <a:pPr/>
              <a:t>10/25/11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42A87C9-34BF-0541-BF63-D445E9E6090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E441E7-3344-3A45-AEC8-B0D6D22DAE6F}"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A87C9-34BF-0541-BF63-D445E9E6090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E441E7-3344-3A45-AEC8-B0D6D22DAE6F}"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A87C9-34BF-0541-BF63-D445E9E6090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E441E7-3344-3A45-AEC8-B0D6D22DAE6F}"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A87C9-34BF-0541-BF63-D445E9E6090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441E7-3344-3A45-AEC8-B0D6D22DAE6F}" type="datetimeFigureOut">
              <a:rPr lang="en-US" smtClean="0"/>
              <a:pPr/>
              <a:t>10/25/11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A87C9-34BF-0541-BF63-D445E9E609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41BB26-0712-C340-BF2F-46A2AF2A888F}" type="datetimeFigureOut">
              <a:rPr lang="en-US" smtClean="0"/>
              <a:pPr/>
              <a:t>10/25/11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C5CD865-2F88-C749-9E5C-08095DEF38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E441E7-3344-3A45-AEC8-B0D6D22DAE6F}"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A87C9-34BF-0541-BF63-D445E9E6090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E441E7-3344-3A45-AEC8-B0D6D22DAE6F}" type="datetimeFigureOut">
              <a:rPr lang="en-US" smtClean="0"/>
              <a:pPr/>
              <a:t>10/25/11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42A87C9-34BF-0541-BF63-D445E9E6090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E441E7-3344-3A45-AEC8-B0D6D22DAE6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87C9-34BF-0541-BF63-D445E9E6090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E441E7-3344-3A45-AEC8-B0D6D22DAE6F}"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87C9-34BF-0541-BF63-D445E9E6090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4099" name="Rectangle 3"/>
          <p:cNvSpPr>
            <a:spLocks noGrp="1" noChangeArrowheads="1"/>
          </p:cNvSpPr>
          <p:nvPr>
            <p:ph type="subTitle" idx="1"/>
          </p:nvPr>
        </p:nvSpPr>
        <p:spPr>
          <a:xfrm>
            <a:off x="2057400" y="3810000"/>
            <a:ext cx="6400800" cy="1752600"/>
          </a:xfrm>
        </p:spPr>
        <p:txBody>
          <a:bodyPr/>
          <a:lstStyle>
            <a:lvl1pPr marL="0" indent="0" algn="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D4B75A-26A3-024B-B6BD-55EA3BCF67E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CC059D-94D9-E744-AB29-2F46C21DF30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13E954-2247-084B-8ABE-EEEEFDB5ACC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15E4F-34D2-2F4A-8960-C18BFA95ACE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978D44-084C-6441-86CB-CC6FBD546F7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4774F1-5AB8-4F4F-BA95-33D31CEAA5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41BB26-0712-C340-BF2F-46A2AF2A888F}"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CD865-2F88-C749-9E5C-08095DEF381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D994BD-EA7C-404F-AC60-54398384D7D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10A42A-4509-1C42-BDC8-ECF975D127D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C6FAF3-8558-F042-9308-FA3603EDD61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D4E53-2CD8-804C-94A5-45DCE878E3E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A9789B-8960-1140-A7E2-D66A7D97CBB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B2C55E-FEEF-2146-B64B-2EB4F38568A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6481" y="653829"/>
            <a:ext cx="7506720" cy="974983"/>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418775-0594-504E-A602-3F477AC8555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prstTxWarp prst="textNoShape">
                <a:avLst/>
              </a:prstTxWarp>
            </a:bodyPr>
            <a:lstStyle/>
            <a:p>
              <a:pPr>
                <a:defRPr/>
              </a:pPr>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p>
          </p:txBody>
        </p:sp>
      </p:grpSp>
      <p:grpSp>
        <p:nvGrpSpPr>
          <p:cNvPr id="3"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prstTxWarp prst="textNoShape">
                <a:avLst/>
              </a:prstTxWarp>
            </a:bodyPr>
            <a:lstStyle/>
            <a:p>
              <a:pPr>
                <a:defRPr/>
              </a:pPr>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defRPr/>
            </a:pPr>
            <a:endParaRPr lang="en-US"/>
          </a:p>
        </p:txBody>
      </p:sp>
      <p:sp>
        <p:nvSpPr>
          <p:cNvPr id="11" name="Rectangle 9"/>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defRPr/>
            </a:pPr>
            <a:endParaRPr kumimoji="1" lang="en-US"/>
          </a:p>
        </p:txBody>
      </p:sp>
      <p:sp>
        <p:nvSpPr>
          <p:cNvPr id="10250" name="Rectangle 10"/>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0251" name="Rectangle 11"/>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87F82BA-DA58-AB47-A7A0-4E038758E89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0EC9C6C-EB75-DF4C-A139-06594F63938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22FD8D5-7E74-F946-931F-491ED1A41E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41BB26-0712-C340-BF2F-46A2AF2A888F}"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CD865-2F88-C749-9E5C-08095DEF381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3431A3C-5717-6E47-B339-19F07F2FA7D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8743662-230F-0046-9A94-790B0553707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1F941EE-49B9-C84A-B0A2-F8DCE18427C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EDC480E1-0862-EC4D-A9F3-320F78289DAA}"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B6887D2-C686-D749-B17F-EAF512CFFE0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FAB5667-03F6-2C4C-B96B-6140D37E218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294035B-6851-7F47-A8B8-4FF3690BA83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AE4599A-67F7-D245-8ABF-25F47CEEFDE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0200E50-CCB9-1548-BA86-48DFE791307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03B092B-7F20-9249-8C0B-F09DAAB0F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41BB26-0712-C340-BF2F-46A2AF2A888F}"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CD865-2F88-C749-9E5C-08095DEF381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668B468-8F42-B947-B140-15FA8890D45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898EEF-90C4-B346-8686-C5CA40C4F282}"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DFDA15-5E1D-BF45-AF9B-9F4761BEDE4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988DA-391E-5645-9236-5AD77732BDD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1C1A3F-DD4A-BD41-8BF0-1E48A36255C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ADF733-7A98-FB42-AB53-95A60BA6387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8DEA36-40A4-1742-A72E-2B4A12BD516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22F497-3CDC-B747-B994-DFDB4CA3042B}"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C319A6-F5AF-1946-A350-14C8E16D4AD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41DF8-1444-F24B-B2F7-FF4FFB3AA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1BB26-0712-C340-BF2F-46A2AF2A888F}" type="datetimeFigureOut">
              <a:rPr lang="en-US" smtClean="0"/>
              <a:pPr/>
              <a:t>10/25/11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CD865-2F88-C749-9E5C-08095DEF381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788DD-7C3D-AC49-A9D7-E9577F0064FF}"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FB9E1-52D9-C14B-AD0C-285759070E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41BB26-0712-C340-BF2F-46A2AF2A888F}"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CD865-2F88-C749-9E5C-08095DEF381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41BB26-0712-C340-BF2F-46A2AF2A888F}" type="datetimeFigureOut">
              <a:rPr lang="en-US" smtClean="0"/>
              <a:pPr/>
              <a:t>10/25/11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C5CD865-2F88-C749-9E5C-08095DEF381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4.xml"/><Relationship Id="rId15"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41BB26-0712-C340-BF2F-46A2AF2A888F}" type="datetimeFigureOut">
              <a:rPr lang="en-US" smtClean="0"/>
              <a:pPr/>
              <a:t>10/25/11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5CD865-2F88-C749-9E5C-08095DEF3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F3F8B7E3-0195-BB43-B562-65842ADCCAB6}" type="datetimeFigureOut">
              <a:rPr lang="en-US" smtClean="0"/>
              <a:pPr/>
              <a:t>10/25/11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1EEAF7E4-28B9-D448-9C32-7FB75F96CA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FE441E7-3344-3A45-AEC8-B0D6D22DAE6F}" type="datetimeFigureOut">
              <a:rPr lang="en-US" smtClean="0"/>
              <a:pPr/>
              <a:t>10/25/11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2A87C9-34BF-0541-BF63-D445E9E609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pPr>
              <a:defRPr/>
            </a:pPr>
            <a:fld id="{D92710AD-C0A7-2F44-96E6-7F7A52334F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pitchFamily="-92" charset="-128"/>
        </a:defRPr>
      </a:lvl2pPr>
      <a:lvl3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pitchFamily="-92" charset="-128"/>
        </a:defRPr>
      </a:lvl3pPr>
      <a:lvl4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pitchFamily="-92" charset="-128"/>
        </a:defRPr>
      </a:lvl4pPr>
      <a:lvl5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pitchFamily="-92" charset="-128"/>
        </a:defRPr>
      </a:lvl5pPr>
      <a:lvl6pPr marL="457200" algn="ctr" rtl="0" fontAlgn="base">
        <a:spcBef>
          <a:spcPct val="0"/>
        </a:spcBef>
        <a:spcAft>
          <a:spcPct val="0"/>
        </a:spcAft>
        <a:defRPr sz="4400">
          <a:solidFill>
            <a:schemeClr val="tx2"/>
          </a:solidFill>
          <a:latin typeface="Times New Roman" charset="0"/>
          <a:ea typeface="MS Pゴシック" pitchFamily="-92" charset="-128"/>
          <a:cs typeface="MS Pゴシック" pitchFamily="-92" charset="-128"/>
        </a:defRPr>
      </a:lvl6pPr>
      <a:lvl7pPr marL="914400" algn="ctr" rtl="0" fontAlgn="base">
        <a:spcBef>
          <a:spcPct val="0"/>
        </a:spcBef>
        <a:spcAft>
          <a:spcPct val="0"/>
        </a:spcAft>
        <a:defRPr sz="4400">
          <a:solidFill>
            <a:schemeClr val="tx2"/>
          </a:solidFill>
          <a:latin typeface="Times New Roman" charset="0"/>
          <a:ea typeface="MS Pゴシック" pitchFamily="-92" charset="-128"/>
          <a:cs typeface="MS Pゴシック" pitchFamily="-92" charset="-128"/>
        </a:defRPr>
      </a:lvl7pPr>
      <a:lvl8pPr marL="1371600" algn="ctr" rtl="0" fontAlgn="base">
        <a:spcBef>
          <a:spcPct val="0"/>
        </a:spcBef>
        <a:spcAft>
          <a:spcPct val="0"/>
        </a:spcAft>
        <a:defRPr sz="4400">
          <a:solidFill>
            <a:schemeClr val="tx2"/>
          </a:solidFill>
          <a:latin typeface="Times New Roman" charset="0"/>
          <a:ea typeface="MS Pゴシック" pitchFamily="-92" charset="-128"/>
          <a:cs typeface="MS Pゴシック" pitchFamily="-92" charset="-128"/>
        </a:defRPr>
      </a:lvl8pPr>
      <a:lvl9pPr marL="1828800" algn="ctr" rtl="0" fontAlgn="base">
        <a:spcBef>
          <a:spcPct val="0"/>
        </a:spcBef>
        <a:spcAft>
          <a:spcPct val="0"/>
        </a:spcAft>
        <a:defRPr sz="4400">
          <a:solidFill>
            <a:schemeClr val="tx2"/>
          </a:solidFill>
          <a:latin typeface="Times New Roman"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Wingdings"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defRPr/>
            </a:pPr>
            <a:endParaRPr kumimoji="1" lang="en-US"/>
          </a:p>
        </p:txBody>
      </p:sp>
      <p:sp>
        <p:nvSpPr>
          <p:cNvPr id="9224"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defRPr/>
            </a:pPr>
            <a:endParaRPr kumimoji="1" lang="en-US"/>
          </a:p>
        </p:txBody>
      </p:sp>
      <p:sp>
        <p:nvSpPr>
          <p:cNvPr id="15369"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7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7"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9228"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9229"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7C7CBFFF-D593-BE46-B9E7-0B5E296CA1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ea typeface="ヒラギノ角ゴ Pro W3"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ヒラギノ角ゴ Pro W3"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ヒラギノ角ゴ Pro W3"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ヒラギノ角ゴ Pro W3"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276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29234522-8AC6-0E45-9D9A-24B4E8B80C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35.xml"/><Relationship Id="rId3"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 TargetMode="External"/></Relationships>
</file>

<file path=ppt/slides/_rels/slide21.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 TargetMode="External"/></Relationships>
</file>

<file path=ppt/slides/_rels/slide22.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4.xml"/><Relationship Id="rId3"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4.xml"/><Relationship Id="rId3" Type="http://schemas.openxmlformats.org/officeDocument/2006/relationships/package" Target="../embeddings/Microsoft_Word_Document4.docx"/></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4.xml"/><Relationship Id="rId3" Type="http://schemas.openxmlformats.org/officeDocument/2006/relationships/package" Target="../embeddings/Microsoft_Word_Document5.docx"/></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6.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788" y="3776055"/>
            <a:ext cx="6400800" cy="1600200"/>
          </a:xfrm>
        </p:spPr>
        <p:txBody>
          <a:bodyPr/>
          <a:lstStyle/>
          <a:p>
            <a:r>
              <a:rPr lang="en-US" dirty="0" smtClean="0"/>
              <a:t>AnnMaria De Mars, Ph.D.</a:t>
            </a:r>
          </a:p>
          <a:p>
            <a:r>
              <a:rPr lang="en-US" dirty="0" smtClean="0"/>
              <a:t>The Julia Group</a:t>
            </a:r>
          </a:p>
          <a:p>
            <a:r>
              <a:rPr lang="en-US" dirty="0" smtClean="0"/>
              <a:t>Santa Monica, CA</a:t>
            </a:r>
            <a:endParaRPr lang="en-US" dirty="0"/>
          </a:p>
        </p:txBody>
      </p:sp>
      <p:sp>
        <p:nvSpPr>
          <p:cNvPr id="2" name="Title 1"/>
          <p:cNvSpPr>
            <a:spLocks noGrp="1"/>
          </p:cNvSpPr>
          <p:nvPr>
            <p:ph type="ctrTitle"/>
          </p:nvPr>
        </p:nvSpPr>
        <p:spPr/>
        <p:txBody>
          <a:bodyPr>
            <a:normAutofit fontScale="90000"/>
          </a:bodyPr>
          <a:lstStyle/>
          <a:p>
            <a:r>
              <a:rPr lang="en-US" dirty="0" smtClean="0"/>
              <a:t>Categorical data analysis: </a:t>
            </a:r>
            <a:br>
              <a:rPr lang="en-US" dirty="0" smtClean="0"/>
            </a:br>
            <a:r>
              <a:rPr lang="en-US" dirty="0" smtClean="0"/>
              <a:t>For when your data DO fit in little boxes</a:t>
            </a:r>
            <a:endParaRPr lang="en-US" dirty="0"/>
          </a:p>
        </p:txBody>
      </p:sp>
      <p:pic>
        <p:nvPicPr>
          <p:cNvPr id="4" name="Picture Placeholder 8" descr="outsidebox.jpg"/>
          <p:cNvPicPr>
            <a:picLocks noChangeAspect="1"/>
          </p:cNvPicPr>
          <p:nvPr/>
        </p:nvPicPr>
        <p:blipFill>
          <a:blip r:embed="rId2"/>
          <a:srcRect l="-12744" r="-12744"/>
          <a:stretch>
            <a:fillRect/>
          </a:stretch>
        </p:blipFill>
        <p:spPr>
          <a:xfrm>
            <a:off x="5026866" y="3555000"/>
            <a:ext cx="4541625" cy="3303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knew FREQ DID THIS</a:t>
            </a:r>
            <a:endParaRPr lang="en-US" dirty="0"/>
          </a:p>
        </p:txBody>
      </p:sp>
      <p:sp>
        <p:nvSpPr>
          <p:cNvPr id="3" name="Content Placeholder 2"/>
          <p:cNvSpPr>
            <a:spLocks noGrp="1"/>
          </p:cNvSpPr>
          <p:nvPr>
            <p:ph idx="1"/>
          </p:nvPr>
        </p:nvSpPr>
        <p:spPr/>
        <p:txBody>
          <a:bodyPr/>
          <a:lstStyle/>
          <a:p>
            <a:pPr>
              <a:buNone/>
            </a:pPr>
            <a:r>
              <a:rPr lang="en-US" dirty="0" smtClean="0"/>
              <a:t>PROC FREQ DATA = </a:t>
            </a:r>
            <a:r>
              <a:rPr lang="en-US" dirty="0" err="1" smtClean="0"/>
              <a:t>dsname</a:t>
            </a:r>
            <a:r>
              <a:rPr lang="en-US" dirty="0" smtClean="0"/>
              <a:t> ;</a:t>
            </a:r>
          </a:p>
          <a:p>
            <a:pPr>
              <a:buNone/>
            </a:pPr>
            <a:r>
              <a:rPr lang="en-US" dirty="0" smtClean="0"/>
              <a:t>	TABLES varname1 * varname2 / </a:t>
            </a:r>
            <a:r>
              <a:rPr lang="en-US" dirty="0" err="1" smtClean="0"/>
              <a:t>chisq</a:t>
            </a:r>
            <a:r>
              <a:rPr lang="en-US" dirty="0" smtClean="0"/>
              <a:t> ;</a:t>
            </a:r>
          </a:p>
          <a:p>
            <a:pPr>
              <a:buNone/>
            </a:pPr>
            <a:endParaRPr lang="en-US" dirty="0" smtClean="0"/>
          </a:p>
          <a:p>
            <a:pPr>
              <a:buNone/>
            </a:pPr>
            <a:r>
              <a:rPr lang="en-US" dirty="0" smtClean="0"/>
              <a:t>YOU GET</a:t>
            </a:r>
          </a:p>
          <a:p>
            <a:pPr>
              <a:buNone/>
            </a:pPr>
            <a:endParaRPr lang="en-US" dirty="0" smtClean="0"/>
          </a:p>
          <a:p>
            <a:r>
              <a:rPr lang="en-US" dirty="0" smtClean="0"/>
              <a:t>Chi-square value (several)</a:t>
            </a:r>
          </a:p>
          <a:p>
            <a:r>
              <a:rPr lang="en-US" dirty="0" smtClean="0"/>
              <a:t>Phi coefficient</a:t>
            </a:r>
          </a:p>
          <a:p>
            <a:r>
              <a:rPr lang="en-US" dirty="0" smtClean="0"/>
              <a:t>Fisher Exact test (where applicable)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t>Pearson Chi-Square</a:t>
            </a:r>
          </a:p>
        </p:txBody>
      </p:sp>
      <p:sp>
        <p:nvSpPr>
          <p:cNvPr id="8195" name="Rectangle 3"/>
          <p:cNvSpPr>
            <a:spLocks noGrp="1" noChangeArrowheads="1"/>
          </p:cNvSpPr>
          <p:nvPr>
            <p:ph type="body" idx="1"/>
          </p:nvPr>
        </p:nvSpPr>
        <p:spPr>
          <a:xfrm>
            <a:off x="1600200" y="1981200"/>
            <a:ext cx="7772400" cy="4114800"/>
          </a:xfrm>
        </p:spPr>
        <p:txBody>
          <a:bodyPr/>
          <a:lstStyle/>
          <a:p>
            <a:pPr eaLnBrk="1" hangingPunct="1">
              <a:defRPr/>
            </a:pPr>
            <a:r>
              <a:rPr lang="en-US" dirty="0"/>
              <a:t>Tests for a relationship between two categorical variables, e.g. whether having participated in a program is related to having a correct answer on a test. </a:t>
            </a:r>
          </a:p>
          <a:p>
            <a:pPr eaLnBrk="1" hangingPunct="1">
              <a:defRPr/>
            </a:pPr>
            <a:r>
              <a:rPr lang="en-US" dirty="0"/>
              <a:t>Assumes randomly sampled data</a:t>
            </a:r>
          </a:p>
          <a:p>
            <a:pPr eaLnBrk="1" hangingPunct="1">
              <a:defRPr/>
            </a:pPr>
            <a:r>
              <a:rPr lang="en-US" dirty="0"/>
              <a:t>Assumes independent </a:t>
            </a:r>
            <a:r>
              <a:rPr lang="en-US" dirty="0" smtClean="0"/>
              <a:t>observations</a:t>
            </a:r>
          </a:p>
          <a:p>
            <a:pPr eaLnBrk="1" hangingPunct="1">
              <a:defRPr/>
            </a:pPr>
            <a:r>
              <a:rPr lang="en-US" dirty="0" smtClean="0"/>
              <a:t>Assumes large samples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Mothers Education &amp; </a:t>
            </a:r>
            <a:br>
              <a:rPr lang="en-US" dirty="0" smtClean="0"/>
            </a:br>
            <a:r>
              <a:rPr lang="en-US" dirty="0" smtClean="0"/>
              <a:t>Failing a Grade</a:t>
            </a:r>
            <a:endParaRPr lang="en-US" dirty="0"/>
          </a:p>
        </p:txBody>
      </p:sp>
      <p:graphicFrame>
        <p:nvGraphicFramePr>
          <p:cNvPr id="129026" name="Object 2"/>
          <p:cNvGraphicFramePr>
            <a:graphicFrameLocks noChangeAspect="1"/>
          </p:cNvGraphicFramePr>
          <p:nvPr/>
        </p:nvGraphicFramePr>
        <p:xfrm>
          <a:off x="267820" y="2489200"/>
          <a:ext cx="10480432" cy="2678936"/>
        </p:xfrm>
        <a:graphic>
          <a:graphicData uri="http://schemas.openxmlformats.org/presentationml/2006/ole">
            <p:oleObj spid="_x0000_s129026" name="Document" r:id="rId3" imgW="7353300" imgH="1879600"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Fisher’s exact test </a:t>
            </a:r>
          </a:p>
        </p:txBody>
      </p:sp>
      <p:sp>
        <p:nvSpPr>
          <p:cNvPr id="60419" name="Rectangle 3"/>
          <p:cNvSpPr>
            <a:spLocks noGrp="1" noChangeArrowheads="1"/>
          </p:cNvSpPr>
          <p:nvPr>
            <p:ph type="body" idx="1"/>
          </p:nvPr>
        </p:nvSpPr>
        <p:spPr/>
        <p:txBody>
          <a:bodyPr/>
          <a:lstStyle/>
          <a:p>
            <a:pPr eaLnBrk="1" hangingPunct="1"/>
            <a:r>
              <a:rPr lang="en-US"/>
              <a:t>Is used when the assumption of large sample sizes cannot be met</a:t>
            </a:r>
          </a:p>
          <a:p>
            <a:pPr eaLnBrk="1" hangingPunct="1"/>
            <a:r>
              <a:rPr lang="en-US"/>
              <a:t>There is no advantage to using it if you do have large sample sizes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364981"/>
            <a:ext cx="7793037" cy="1143000"/>
          </a:xfrm>
        </p:spPr>
        <p:txBody>
          <a:bodyPr/>
          <a:lstStyle/>
          <a:p>
            <a:r>
              <a:rPr lang="en-US" dirty="0" smtClean="0"/>
              <a:t>Test for bias in sample</a:t>
            </a:r>
            <a:endParaRPr lang="en-US" dirty="0"/>
          </a:p>
        </p:txBody>
      </p:sp>
      <p:pic>
        <p:nvPicPr>
          <p:cNvPr id="5" name="Picture 4"/>
          <p:cNvPicPr>
            <a:picLocks noChangeAspect="1"/>
          </p:cNvPicPr>
          <p:nvPr/>
        </p:nvPicPr>
        <p:blipFill>
          <a:blip r:embed="rId2"/>
          <a:stretch>
            <a:fillRect/>
          </a:stretch>
        </p:blipFill>
        <p:spPr>
          <a:xfrm>
            <a:off x="1892300" y="1760538"/>
            <a:ext cx="5359400" cy="4737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 magically happens</a:t>
            </a:r>
            <a:endParaRPr lang="en-US" dirty="0"/>
          </a:p>
        </p:txBody>
      </p:sp>
      <p:pic>
        <p:nvPicPr>
          <p:cNvPr id="4" name="Picture 3"/>
          <p:cNvPicPr>
            <a:picLocks noChangeAspect="1"/>
          </p:cNvPicPr>
          <p:nvPr/>
        </p:nvPicPr>
        <p:blipFill>
          <a:blip r:embed="rId3"/>
          <a:stretch>
            <a:fillRect/>
          </a:stretch>
        </p:blipFill>
        <p:spPr>
          <a:xfrm>
            <a:off x="2486847" y="2299774"/>
            <a:ext cx="4038585" cy="39162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A bunch of things you may not know Proc Freq Does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Other simple statistics</a:t>
            </a:r>
          </a:p>
        </p:txBody>
      </p:sp>
      <p:sp>
        <p:nvSpPr>
          <p:cNvPr id="63491" name="Content Placeholder 2"/>
          <p:cNvSpPr>
            <a:spLocks noGrp="1"/>
          </p:cNvSpPr>
          <p:nvPr>
            <p:ph sz="half" idx="1"/>
          </p:nvPr>
        </p:nvSpPr>
        <p:spPr/>
        <p:txBody>
          <a:bodyPr/>
          <a:lstStyle/>
          <a:p>
            <a:r>
              <a:rPr lang="en-US" dirty="0" smtClean="0"/>
              <a:t>Binomial tests</a:t>
            </a:r>
          </a:p>
          <a:p>
            <a:r>
              <a:rPr lang="en-US" dirty="0" smtClean="0"/>
              <a:t>Confidence intervals</a:t>
            </a:r>
          </a:p>
          <a:p>
            <a:r>
              <a:rPr lang="en-US" smtClean="0"/>
              <a:t>McNemar</a:t>
            </a:r>
          </a:p>
          <a:p>
            <a:r>
              <a:rPr lang="en-US" dirty="0" smtClean="0"/>
              <a:t>Odds ratios</a:t>
            </a:r>
          </a:p>
          <a:p>
            <a:r>
              <a:rPr lang="en-US" dirty="0" smtClean="0"/>
              <a:t>Cochran-Mantel- </a:t>
            </a:r>
            <a:r>
              <a:rPr lang="en-US" dirty="0" err="1" smtClean="0"/>
              <a:t>Haenszel</a:t>
            </a:r>
            <a:r>
              <a:rPr lang="en-US" dirty="0" smtClean="0"/>
              <a:t> test</a:t>
            </a:r>
          </a:p>
          <a:p>
            <a:endParaRPr lang="en-US" dirty="0" smtClean="0"/>
          </a:p>
        </p:txBody>
      </p:sp>
      <p:pic>
        <p:nvPicPr>
          <p:cNvPr id="63492" name="Content Placeholder 6" descr="magnetkingdom.jpg"/>
          <p:cNvPicPr>
            <a:picLocks noGrp="1" noChangeAspect="1"/>
          </p:cNvPicPr>
          <p:nvPr>
            <p:ph sz="half" idx="2"/>
          </p:nvPr>
        </p:nvPicPr>
        <p:blipFill>
          <a:blip r:embed="rId3"/>
          <a:srcRect t="-22000" b="-22000"/>
          <a:stretch>
            <a:fillRect/>
          </a:stretch>
        </p:blipFill>
        <p:spPr/>
      </p:pic>
      <p:sp>
        <p:nvSpPr>
          <p:cNvPr id="63493" name="TextBox 7"/>
          <p:cNvSpPr txBox="1">
            <a:spLocks noChangeArrowheads="1"/>
          </p:cNvSpPr>
          <p:nvPr/>
        </p:nvSpPr>
        <p:spPr bwMode="auto">
          <a:xfrm>
            <a:off x="5181600" y="6019800"/>
            <a:ext cx="3625850" cy="584200"/>
          </a:xfrm>
          <a:prstGeom prst="rect">
            <a:avLst/>
          </a:prstGeom>
          <a:noFill/>
          <a:ln w="9525">
            <a:noFill/>
            <a:miter lim="800000"/>
            <a:headEnd/>
            <a:tailEnd/>
          </a:ln>
        </p:spPr>
        <p:txBody>
          <a:bodyPr wrap="none">
            <a:prstTxWarp prst="textNoShape">
              <a:avLst/>
            </a:prstTxWarp>
            <a:spAutoFit/>
          </a:bodyPr>
          <a:lstStyle/>
          <a:p>
            <a:r>
              <a:rPr lang="en-US" sz="1600"/>
              <a:t>Because, obviously, not everyone has</a:t>
            </a:r>
          </a:p>
          <a:p>
            <a:r>
              <a:rPr lang="en-US" sz="1600"/>
              <a:t>the same tastes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this ?</a:t>
            </a:r>
            <a:endParaRPr lang="en-US" dirty="0"/>
          </a:p>
        </p:txBody>
      </p:sp>
      <p:sp>
        <p:nvSpPr>
          <p:cNvPr id="3" name="Content Placeholder 2"/>
          <p:cNvSpPr>
            <a:spLocks noGrp="1"/>
          </p:cNvSpPr>
          <p:nvPr>
            <p:ph idx="1"/>
          </p:nvPr>
        </p:nvSpPr>
        <p:spPr/>
        <p:txBody>
          <a:bodyPr/>
          <a:lstStyle/>
          <a:p>
            <a:r>
              <a:rPr lang="en-US" dirty="0" smtClean="0"/>
              <a:t>PROC FREQ DATA = </a:t>
            </a:r>
            <a:r>
              <a:rPr lang="en-US" dirty="0" err="1" smtClean="0"/>
              <a:t>dsname</a:t>
            </a:r>
            <a:r>
              <a:rPr lang="en-US" dirty="0" smtClean="0"/>
              <a:t> ;</a:t>
            </a:r>
            <a:br>
              <a:rPr lang="en-US" dirty="0" smtClean="0"/>
            </a:br>
            <a:r>
              <a:rPr lang="en-US" dirty="0" smtClean="0"/>
              <a:t>TABLES </a:t>
            </a:r>
            <a:r>
              <a:rPr lang="en-US" dirty="0" err="1" smtClean="0"/>
              <a:t>varname</a:t>
            </a:r>
            <a:r>
              <a:rPr lang="en-US" dirty="0" smtClean="0"/>
              <a:t> / </a:t>
            </a:r>
          </a:p>
          <a:p>
            <a:pPr>
              <a:buNone/>
            </a:pPr>
            <a:r>
              <a:rPr lang="en-US" dirty="0" smtClean="0"/>
              <a:t>	BINOMIAL (EXACT  P = .333) </a:t>
            </a:r>
          </a:p>
          <a:p>
            <a:pPr>
              <a:buNone/>
            </a:pPr>
            <a:r>
              <a:rPr lang="en-US" dirty="0" smtClean="0"/>
              <a:t>    ALPHA = .05 ;</a:t>
            </a:r>
            <a:endParaRPr lang="en-US" dirty="0"/>
          </a:p>
        </p:txBody>
      </p:sp>
      <p:pic>
        <p:nvPicPr>
          <p:cNvPr id="4" name="Content Placeholder 4" descr="geniusin.jpg"/>
          <p:cNvPicPr>
            <a:picLocks noChangeAspect="1"/>
          </p:cNvPicPr>
          <p:nvPr/>
        </p:nvPicPr>
        <p:blipFill>
          <a:blip r:embed="rId3"/>
          <a:srcRect t="-75260" b="-75260"/>
          <a:stretch>
            <a:fillRect/>
          </a:stretch>
        </p:blipFill>
        <p:spPr>
          <a:xfrm>
            <a:off x="4381966" y="2980908"/>
            <a:ext cx="4032705" cy="518454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it Do</a:t>
            </a:r>
            <a:endParaRPr lang="en-US" dirty="0"/>
          </a:p>
        </p:txBody>
      </p:sp>
      <p:sp>
        <p:nvSpPr>
          <p:cNvPr id="6" name="Content Placeholder 5"/>
          <p:cNvSpPr>
            <a:spLocks noGrp="1"/>
          </p:cNvSpPr>
          <p:nvPr>
            <p:ph idx="1"/>
          </p:nvPr>
        </p:nvSpPr>
        <p:spPr/>
        <p:txBody>
          <a:bodyPr/>
          <a:lstStyle/>
          <a:p>
            <a:r>
              <a:rPr lang="en-US" dirty="0" smtClean="0"/>
              <a:t>The binomial (equiv </a:t>
            </a:r>
            <a:r>
              <a:rPr lang="en-US" dirty="0" err="1" smtClean="0"/>
              <a:t>p</a:t>
            </a:r>
            <a:r>
              <a:rPr lang="en-US" dirty="0" smtClean="0"/>
              <a:t> = .333)   will produce a test that the population proportion is .333 for the first category. That is “No” for death.  A Z-value will be produced and probabilities for one-tail and two-tailed tests.</a:t>
            </a:r>
          </a:p>
          <a:p>
            <a:r>
              <a:rPr lang="en-US" dirty="0" smtClean="0"/>
              <a:t>The exact  keyword will produce confidence intervals and, since I have specified alpha = .05, these will be the 95% confidence intervals.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7010400" cy="1143000"/>
          </a:xfrm>
        </p:spPr>
        <p:txBody>
          <a:bodyPr/>
          <a:lstStyle/>
          <a:p>
            <a:pPr>
              <a:defRPr/>
            </a:pPr>
            <a:r>
              <a:rPr lang="en-US" dirty="0" smtClean="0"/>
              <a:t>Anyone who thinks he knows all of SAS is clinically insane</a:t>
            </a:r>
            <a:endParaRPr lang="en-US" dirty="0"/>
          </a:p>
        </p:txBody>
      </p:sp>
      <p:pic>
        <p:nvPicPr>
          <p:cNvPr id="4" name="Content Placeholder 3" descr="ErnestHemingway.jpg"/>
          <p:cNvPicPr>
            <a:picLocks noGrp="1" noChangeAspect="1"/>
          </p:cNvPicPr>
          <p:nvPr>
            <p:ph idx="1"/>
          </p:nvPr>
        </p:nvPicPr>
        <p:blipFill>
          <a:blip r:embed="rId2"/>
          <a:srcRect l="-70889" r="-70889"/>
          <a:stretch>
            <a:fillRect/>
          </a:stretch>
        </p:blipFill>
        <p:spPr>
          <a:xfrm>
            <a:off x="-914400" y="1981200"/>
            <a:ext cx="7772400" cy="4114800"/>
          </a:xfrm>
        </p:spPr>
      </p:pic>
      <p:sp>
        <p:nvSpPr>
          <p:cNvPr id="45060" name="TextBox 4"/>
          <p:cNvSpPr txBox="1">
            <a:spLocks noChangeArrowheads="1"/>
          </p:cNvSpPr>
          <p:nvPr/>
        </p:nvSpPr>
        <p:spPr bwMode="auto">
          <a:xfrm>
            <a:off x="6019800" y="5334000"/>
            <a:ext cx="2928938" cy="584200"/>
          </a:xfrm>
          <a:prstGeom prst="rect">
            <a:avLst/>
          </a:prstGeom>
          <a:noFill/>
          <a:ln w="9525">
            <a:noFill/>
            <a:miter lim="800000"/>
            <a:headEnd/>
            <a:tailEnd/>
          </a:ln>
        </p:spPr>
        <p:txBody>
          <a:bodyPr wrap="none">
            <a:prstTxWarp prst="textNoShape">
              <a:avLst/>
            </a:prstTxWarp>
            <a:spAutoFit/>
          </a:bodyPr>
          <a:lstStyle/>
          <a:p>
            <a:r>
              <a:rPr lang="en-US" sz="1600"/>
              <a:t>Okay, Hemingway didn’t really</a:t>
            </a:r>
          </a:p>
          <a:p>
            <a:r>
              <a:rPr lang="en-US" sz="1600"/>
              <a:t>say that, but he should have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143000"/>
          </a:xfrm>
        </p:spPr>
        <p:txBody>
          <a:bodyPr/>
          <a:lstStyle/>
          <a:p>
            <a:r>
              <a:rPr lang="en-US" dirty="0" smtClean="0"/>
              <a:t>Not New</a:t>
            </a:r>
            <a:endParaRPr lang="en-US" dirty="0"/>
          </a:p>
        </p:txBody>
      </p:sp>
      <p:graphicFrame>
        <p:nvGraphicFramePr>
          <p:cNvPr id="19459" name="Object 3"/>
          <p:cNvGraphicFramePr>
            <a:graphicFrameLocks noChangeAspect="1"/>
          </p:cNvGraphicFramePr>
          <p:nvPr/>
        </p:nvGraphicFramePr>
        <p:xfrm>
          <a:off x="-554735" y="1912501"/>
          <a:ext cx="10533726" cy="2423477"/>
        </p:xfrm>
        <a:graphic>
          <a:graphicData uri="http://schemas.openxmlformats.org/presentationml/2006/ole">
            <p:oleObj spid="_x0000_s82946" name="Document" r:id="rId3" imgW="5575300" imgH="1282700" progId="Word.Document.12">
              <p:link updateAutomatic="1"/>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Hmmm…. This is interesting</a:t>
            </a:r>
            <a:endParaRPr lang="en-US" dirty="0"/>
          </a:p>
        </p:txBody>
      </p:sp>
      <p:graphicFrame>
        <p:nvGraphicFramePr>
          <p:cNvPr id="20483" name="Object 3"/>
          <p:cNvGraphicFramePr>
            <a:graphicFrameLocks noChangeAspect="1"/>
          </p:cNvGraphicFramePr>
          <p:nvPr/>
        </p:nvGraphicFramePr>
        <p:xfrm>
          <a:off x="0" y="1866528"/>
          <a:ext cx="9144000" cy="4061685"/>
        </p:xfrm>
        <a:graphic>
          <a:graphicData uri="http://schemas.openxmlformats.org/presentationml/2006/ole">
            <p:oleObj spid="_x0000_s83970" name="Document" r:id="rId3" imgW="5575300" imgH="2476500" progId="Word.Document.12">
              <p:link updateAutomatic="1"/>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rejected !</a:t>
            </a:r>
            <a:endParaRPr lang="en-US" dirty="0"/>
          </a:p>
        </p:txBody>
      </p:sp>
      <p:graphicFrame>
        <p:nvGraphicFramePr>
          <p:cNvPr id="21506" name="Object 2"/>
          <p:cNvGraphicFramePr>
            <a:graphicFrameLocks noChangeAspect="1"/>
          </p:cNvGraphicFramePr>
          <p:nvPr/>
        </p:nvGraphicFramePr>
        <p:xfrm>
          <a:off x="1" y="2572417"/>
          <a:ext cx="9068734" cy="2478925"/>
        </p:xfrm>
        <a:graphic>
          <a:graphicData uri="http://schemas.openxmlformats.org/presentationml/2006/ole">
            <p:oleObj spid="_x0000_s84994" name="Document" r:id="rId3" imgW="5575300" imgH="1524000" progId="Word.Document.12">
              <p:link updateAutomatic="1"/>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Coding</a:t>
            </a:r>
            <a:endParaRPr lang="en-US" dirty="0"/>
          </a:p>
        </p:txBody>
      </p:sp>
      <p:sp>
        <p:nvSpPr>
          <p:cNvPr id="3" name="Content Placeholder 2"/>
          <p:cNvSpPr>
            <a:spLocks noGrp="1"/>
          </p:cNvSpPr>
          <p:nvPr>
            <p:ph sz="quarter" idx="1"/>
          </p:nvPr>
        </p:nvSpPr>
        <p:spPr/>
        <p:txBody>
          <a:bodyPr/>
          <a:lstStyle/>
          <a:p>
            <a:pPr>
              <a:buNone/>
            </a:pPr>
            <a:r>
              <a:rPr lang="en-US" dirty="0" smtClean="0"/>
              <a:t>PROC FREQ DATA = </a:t>
            </a:r>
            <a:r>
              <a:rPr lang="en-US" dirty="0" err="1" smtClean="0"/>
              <a:t>dsname</a:t>
            </a:r>
            <a:r>
              <a:rPr lang="en-US" dirty="0" smtClean="0"/>
              <a:t> ;</a:t>
            </a:r>
          </a:p>
          <a:p>
            <a:pPr>
              <a:buNone/>
            </a:pPr>
            <a:r>
              <a:rPr lang="en-US" dirty="0" smtClean="0"/>
              <a:t>	     TABLES  varname1 * varname2 / AGREE ;</a:t>
            </a:r>
          </a:p>
          <a:p>
            <a:pPr>
              <a:buNone/>
            </a:pPr>
            <a:endParaRPr lang="en-US" dirty="0" smtClean="0"/>
          </a:p>
          <a:p>
            <a:pPr>
              <a:buNone/>
            </a:pPr>
            <a:endParaRPr lang="en-US" dirty="0" smtClean="0"/>
          </a:p>
          <a:p>
            <a:pPr>
              <a:buNone/>
            </a:pPr>
            <a:endParaRPr lang="en-US" dirty="0" smtClean="0"/>
          </a:p>
          <a:p>
            <a:pPr>
              <a:buNone/>
            </a:pPr>
            <a:r>
              <a:rPr lang="en-US" dirty="0" smtClean="0"/>
              <a:t>FOR CORRELATED DATA</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Correlated Data</a:t>
            </a:r>
            <a:endParaRPr lang="en-US" dirty="0"/>
          </a:p>
        </p:txBody>
      </p:sp>
      <p:graphicFrame>
        <p:nvGraphicFramePr>
          <p:cNvPr id="38914" name="Object 2"/>
          <p:cNvGraphicFramePr>
            <a:graphicFrameLocks noChangeAspect="1"/>
          </p:cNvGraphicFramePr>
          <p:nvPr/>
        </p:nvGraphicFramePr>
        <p:xfrm>
          <a:off x="175322" y="1898650"/>
          <a:ext cx="8968678" cy="3707464"/>
        </p:xfrm>
        <a:graphic>
          <a:graphicData uri="http://schemas.openxmlformats.org/presentationml/2006/ole">
            <p:oleObj spid="_x0000_s113666" name="Document" r:id="rId3" imgW="7404100" imgH="3060700" progId="Word.Documen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McNemar’s</a:t>
            </a:r>
            <a:r>
              <a:rPr lang="en-US" dirty="0" smtClean="0"/>
              <a:t> Test</a:t>
            </a:r>
            <a:endParaRPr lang="en-US" dirty="0"/>
          </a:p>
        </p:txBody>
      </p:sp>
      <p:graphicFrame>
        <p:nvGraphicFramePr>
          <p:cNvPr id="39938" name="Object 2"/>
          <p:cNvGraphicFramePr>
            <a:graphicFrameLocks noChangeAspect="1"/>
          </p:cNvGraphicFramePr>
          <p:nvPr/>
        </p:nvGraphicFramePr>
        <p:xfrm>
          <a:off x="-1108146" y="2173808"/>
          <a:ext cx="12324547" cy="1860309"/>
        </p:xfrm>
        <a:graphic>
          <a:graphicData uri="http://schemas.openxmlformats.org/presentationml/2006/ole">
            <p:oleObj spid="_x0000_s114690" name="Document" r:id="rId3" imgW="7404100" imgH="1117600" progId="Word.Documen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Kappa</a:t>
            </a:r>
            <a:endParaRPr lang="en-US" dirty="0"/>
          </a:p>
        </p:txBody>
      </p:sp>
      <p:graphicFrame>
        <p:nvGraphicFramePr>
          <p:cNvPr id="40962" name="Object 2"/>
          <p:cNvGraphicFramePr>
            <a:graphicFrameLocks noChangeAspect="1"/>
          </p:cNvGraphicFramePr>
          <p:nvPr/>
        </p:nvGraphicFramePr>
        <p:xfrm>
          <a:off x="-565167" y="1861055"/>
          <a:ext cx="10234723" cy="1878414"/>
        </p:xfrm>
        <a:graphic>
          <a:graphicData uri="http://schemas.openxmlformats.org/presentationml/2006/ole">
            <p:oleObj spid="_x0000_s115714" name="Document" r:id="rId3" imgW="7404100" imgH="1358900" progId="Word.Document.12">
              <p:embed/>
            </p:oleObj>
          </a:graphicData>
        </a:graphic>
      </p:graphicFrame>
      <p:sp>
        <p:nvSpPr>
          <p:cNvPr id="5" name="TextBox 4"/>
          <p:cNvSpPr txBox="1"/>
          <p:nvPr/>
        </p:nvSpPr>
        <p:spPr>
          <a:xfrm>
            <a:off x="1284941" y="5319059"/>
            <a:ext cx="7562850" cy="646331"/>
          </a:xfrm>
          <a:prstGeom prst="rect">
            <a:avLst/>
          </a:prstGeom>
          <a:noFill/>
        </p:spPr>
        <p:txBody>
          <a:bodyPr wrap="none" rtlCol="0">
            <a:spAutoFit/>
          </a:bodyPr>
          <a:lstStyle/>
          <a:p>
            <a:r>
              <a:rPr lang="en-US" dirty="0" smtClean="0"/>
              <a:t>1.0  = perfect agreement</a:t>
            </a:r>
          </a:p>
          <a:p>
            <a:r>
              <a:rPr lang="en-US" dirty="0" smtClean="0"/>
              <a:t>Negative Kappa is </a:t>
            </a:r>
            <a:r>
              <a:rPr lang="en-US" u="sng" dirty="0" smtClean="0"/>
              <a:t>not</a:t>
            </a:r>
            <a:r>
              <a:rPr lang="en-US" dirty="0" smtClean="0"/>
              <a:t> an error, it means the two agree </a:t>
            </a:r>
            <a:r>
              <a:rPr lang="en-US" u="sng" dirty="0" smtClean="0"/>
              <a:t>less than</a:t>
            </a:r>
            <a:r>
              <a:rPr lang="en-US" dirty="0" smtClean="0"/>
              <a:t> chance</a:t>
            </a:r>
            <a:endParaRPr lang="en-US" dirty="0"/>
          </a:p>
        </p:txBody>
      </p:sp>
      <p:sp>
        <p:nvSpPr>
          <p:cNvPr id="7" name="TextBox 6"/>
          <p:cNvSpPr txBox="1"/>
          <p:nvPr/>
        </p:nvSpPr>
        <p:spPr>
          <a:xfrm>
            <a:off x="1718235" y="4273176"/>
            <a:ext cx="4874576" cy="646331"/>
          </a:xfrm>
          <a:prstGeom prst="rect">
            <a:avLst/>
          </a:prstGeom>
          <a:noFill/>
        </p:spPr>
        <p:txBody>
          <a:bodyPr wrap="none" rtlCol="0">
            <a:spAutoFit/>
          </a:bodyPr>
          <a:lstStyle/>
          <a:p>
            <a:r>
              <a:rPr lang="en-US" dirty="0" smtClean="0"/>
              <a:t>=  </a:t>
            </a:r>
            <a:r>
              <a:rPr lang="en-US" u="sng" dirty="0" smtClean="0"/>
              <a:t>Probability observed – Probability expected</a:t>
            </a:r>
          </a:p>
          <a:p>
            <a:r>
              <a:rPr lang="en-US" dirty="0" smtClean="0"/>
              <a:t>   1 – Probability expected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815975" y="654050"/>
            <a:ext cx="7512050" cy="5224463"/>
          </a:xfrm>
          <a:prstGeom prst="rect">
            <a:avLst/>
          </a:prstGeom>
          <a:noFill/>
          <a:ln w="9525">
            <a:noFill/>
            <a:round/>
            <a:headEnd/>
            <a:tailEnd/>
          </a:ln>
        </p:spPr>
        <p:txBody>
          <a:bodyPr lIns="0" tIns="25471" rIns="0" bIns="0" anchor="ctr">
            <a:prstTxWarp prst="textNoShape">
              <a:avLst/>
            </a:prstTxWarp>
          </a:bodyPr>
          <a:lstStyle/>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sz="2900" dirty="0">
              <a:solidFill>
                <a:srgbClr val="000000"/>
              </a:solidFill>
            </a:endParaRP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b="1" dirty="0">
                <a:solidFill>
                  <a:srgbClr val="000000"/>
                </a:solidFill>
              </a:rPr>
              <a:t>Descriptive Statistics</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sz="2900" dirty="0">
              <a:solidFill>
                <a:srgbClr val="000000"/>
              </a:solidFill>
            </a:endParaRP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PROC </a:t>
            </a:r>
            <a:r>
              <a:rPr lang="en-US" sz="2900" dirty="0" smtClean="0">
                <a:solidFill>
                  <a:srgbClr val="000000"/>
                </a:solidFill>
              </a:rPr>
              <a:t>FREQ *</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PROC UNIVARIATE</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PROC TABULATE</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ODS </a:t>
            </a:r>
            <a:r>
              <a:rPr lang="en-US" sz="2900" dirty="0" smtClean="0">
                <a:solidFill>
                  <a:srgbClr val="000000"/>
                </a:solidFill>
              </a:rPr>
              <a:t>graphs *</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SAS/Graph</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Graph – N- Go</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dirty="0">
                <a:solidFill>
                  <a:srgbClr val="000000"/>
                </a:solidFill>
              </a:rPr>
              <a:t>SAS Enterprise Guide</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sz="2900" dirty="0">
              <a:solidFill>
                <a:srgbClr val="000000"/>
              </a:solidFill>
            </a:endParaRPr>
          </a:p>
        </p:txBody>
      </p:sp>
      <p:pic>
        <p:nvPicPr>
          <p:cNvPr id="48131" name="Picture 2" descr="coloredpartition.tiff"/>
          <p:cNvPicPr>
            <a:picLocks noChangeAspect="1"/>
          </p:cNvPicPr>
          <p:nvPr/>
        </p:nvPicPr>
        <p:blipFill>
          <a:blip r:embed="rId4"/>
          <a:srcRect/>
          <a:stretch>
            <a:fillRect/>
          </a:stretch>
        </p:blipFill>
        <p:spPr bwMode="auto">
          <a:xfrm>
            <a:off x="6324600" y="5267325"/>
            <a:ext cx="2819400" cy="1590675"/>
          </a:xfrm>
          <a:prstGeom prst="rect">
            <a:avLst/>
          </a:prstGeom>
          <a:noFill/>
          <a:ln w="9525">
            <a:noFill/>
            <a:miter lim="800000"/>
            <a:headEnd/>
            <a:tailEnd/>
          </a:ln>
        </p:spPr>
      </p:pic>
      <p:pic>
        <p:nvPicPr>
          <p:cNvPr id="48132" name="Picture 3" descr="minorityvote.jpg"/>
          <p:cNvPicPr>
            <a:picLocks noChangeAspect="1"/>
          </p:cNvPicPr>
          <p:nvPr/>
        </p:nvPicPr>
        <p:blipFill>
          <a:blip r:embed="rId5"/>
          <a:srcRect/>
          <a:stretch>
            <a:fillRect/>
          </a:stretch>
        </p:blipFill>
        <p:spPr bwMode="auto">
          <a:xfrm>
            <a:off x="0" y="5322888"/>
            <a:ext cx="2495550" cy="1535112"/>
          </a:xfrm>
          <a:prstGeom prst="rect">
            <a:avLst/>
          </a:prstGeom>
          <a:noFill/>
          <a:ln w="9525">
            <a:noFill/>
            <a:miter lim="800000"/>
            <a:headEnd/>
            <a:tailEnd/>
          </a:ln>
        </p:spPr>
      </p:pic>
      <p:pic>
        <p:nvPicPr>
          <p:cNvPr id="48133" name="Picture 5" descr="freqtable.jpg"/>
          <p:cNvPicPr>
            <a:picLocks noChangeAspect="1"/>
          </p:cNvPicPr>
          <p:nvPr/>
        </p:nvPicPr>
        <p:blipFill>
          <a:blip r:embed="rId6"/>
          <a:srcRect/>
          <a:stretch>
            <a:fillRect/>
          </a:stretch>
        </p:blipFill>
        <p:spPr bwMode="auto">
          <a:xfrm>
            <a:off x="0" y="0"/>
            <a:ext cx="2544763" cy="1143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Other PROCs</a:t>
            </a:r>
          </a:p>
        </p:txBody>
      </p:sp>
      <p:sp>
        <p:nvSpPr>
          <p:cNvPr id="71683" name="Content Placeholder 2"/>
          <p:cNvSpPr>
            <a:spLocks noGrp="1"/>
          </p:cNvSpPr>
          <p:nvPr>
            <p:ph idx="1"/>
          </p:nvPr>
        </p:nvSpPr>
        <p:spPr/>
        <p:txBody>
          <a:bodyPr/>
          <a:lstStyle/>
          <a:p>
            <a:r>
              <a:rPr lang="en-US" dirty="0" smtClean="0"/>
              <a:t>LOGISTIC *</a:t>
            </a:r>
          </a:p>
          <a:p>
            <a:r>
              <a:rPr lang="en-US" dirty="0" smtClean="0"/>
              <a:t>CATMOD</a:t>
            </a:r>
          </a:p>
          <a:p>
            <a:r>
              <a:rPr lang="en-US" dirty="0" smtClean="0"/>
              <a:t>CORRESP</a:t>
            </a:r>
          </a:p>
          <a:p>
            <a:r>
              <a:rPr lang="en-US" dirty="0" smtClean="0"/>
              <a:t>PRINQUAL</a:t>
            </a:r>
          </a:p>
          <a:p>
            <a:r>
              <a:rPr lang="en-US" dirty="0" smtClean="0"/>
              <a:t>SURVEYLOGISTIC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Hybrids</a:t>
            </a:r>
          </a:p>
        </p:txBody>
      </p:sp>
      <p:sp>
        <p:nvSpPr>
          <p:cNvPr id="72707" name="Content Placeholder 2"/>
          <p:cNvSpPr>
            <a:spLocks noGrp="1"/>
          </p:cNvSpPr>
          <p:nvPr>
            <p:ph sz="half" idx="1"/>
          </p:nvPr>
        </p:nvSpPr>
        <p:spPr>
          <a:xfrm>
            <a:off x="381000" y="1981200"/>
            <a:ext cx="4114800" cy="4114800"/>
          </a:xfrm>
        </p:spPr>
        <p:txBody>
          <a:bodyPr/>
          <a:lstStyle/>
          <a:p>
            <a:r>
              <a:rPr lang="en-US" smtClean="0"/>
              <a:t>T-test</a:t>
            </a:r>
          </a:p>
          <a:p>
            <a:r>
              <a:rPr lang="en-US" smtClean="0"/>
              <a:t>ANOVA</a:t>
            </a:r>
          </a:p>
          <a:p>
            <a:r>
              <a:rPr lang="en-US" smtClean="0"/>
              <a:t>NPAR1WAY</a:t>
            </a:r>
          </a:p>
          <a:p>
            <a:r>
              <a:rPr lang="en-US" smtClean="0"/>
              <a:t>FACTOR</a:t>
            </a:r>
          </a:p>
          <a:p>
            <a:r>
              <a:rPr lang="en-US" smtClean="0"/>
              <a:t>REG</a:t>
            </a:r>
          </a:p>
          <a:p>
            <a:pPr>
              <a:buFontTx/>
              <a:buNone/>
            </a:pPr>
            <a:endParaRPr lang="en-US" smtClean="0"/>
          </a:p>
        </p:txBody>
      </p:sp>
      <p:pic>
        <p:nvPicPr>
          <p:cNvPr id="72708" name="Content Placeholder 4" descr="liger.JPG"/>
          <p:cNvPicPr>
            <a:picLocks noGrp="1" noChangeAspect="1"/>
          </p:cNvPicPr>
          <p:nvPr>
            <p:ph sz="half" idx="2"/>
          </p:nvPr>
        </p:nvPicPr>
        <p:blipFill>
          <a:blip r:embed="rId2"/>
          <a:srcRect l="-19630" r="-19630"/>
          <a:stretch>
            <a:fillRect/>
          </a:stretch>
        </p:blipFill>
        <p:spPr>
          <a:xfrm>
            <a:off x="5334000" y="1981200"/>
            <a:ext cx="3810000"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1150938" y="617538"/>
            <a:ext cx="6392862" cy="1135062"/>
          </a:xfrm>
        </p:spPr>
        <p:txBody>
          <a:bodyPr/>
          <a:lstStyle/>
          <a:p>
            <a:r>
              <a:rPr lang="en-US" smtClean="0"/>
              <a:t>Our secret plan</a:t>
            </a:r>
          </a:p>
        </p:txBody>
      </p:sp>
      <p:sp>
        <p:nvSpPr>
          <p:cNvPr id="75779" name="Content Placeholder 2"/>
          <p:cNvSpPr>
            <a:spLocks noGrp="1"/>
          </p:cNvSpPr>
          <p:nvPr>
            <p:ph idx="1"/>
          </p:nvPr>
        </p:nvSpPr>
        <p:spPr/>
        <p:txBody>
          <a:bodyPr/>
          <a:lstStyle/>
          <a:p>
            <a:r>
              <a:rPr lang="en-US" dirty="0" err="1" smtClean="0"/>
              <a:t>Descriptives</a:t>
            </a:r>
            <a:endParaRPr lang="en-US" dirty="0" smtClean="0"/>
          </a:p>
          <a:p>
            <a:r>
              <a:rPr lang="en-US" dirty="0" smtClean="0"/>
              <a:t>Chi</a:t>
            </a:r>
            <a:r>
              <a:rPr lang="en-US" dirty="0" smtClean="0"/>
              <a:t>-</a:t>
            </a:r>
            <a:r>
              <a:rPr lang="en-US" dirty="0" smtClean="0"/>
              <a:t>square</a:t>
            </a:r>
          </a:p>
          <a:p>
            <a:r>
              <a:rPr lang="en-US" dirty="0" smtClean="0"/>
              <a:t>Secrets of PROC FREQ</a:t>
            </a:r>
          </a:p>
          <a:p>
            <a:r>
              <a:rPr lang="en-US" dirty="0" smtClean="0"/>
              <a:t>Logistic regression</a:t>
            </a:r>
          </a:p>
        </p:txBody>
      </p:sp>
      <p:pic>
        <p:nvPicPr>
          <p:cNvPr id="75780" name="Picture 3" descr="secretservice_asianma_a_lw.gif"/>
          <p:cNvPicPr>
            <a:picLocks noChangeAspect="1"/>
          </p:cNvPicPr>
          <p:nvPr/>
        </p:nvPicPr>
        <p:blipFill>
          <a:blip r:embed="rId2"/>
          <a:srcRect/>
          <a:stretch>
            <a:fillRect/>
          </a:stretch>
        </p:blipFill>
        <p:spPr bwMode="auto">
          <a:xfrm>
            <a:off x="152400" y="152400"/>
            <a:ext cx="990600"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Homes without computers have fewer books</a:t>
            </a:r>
            <a:endParaRPr lang="en-US" dirty="0"/>
          </a:p>
        </p:txBody>
      </p:sp>
      <p:pic>
        <p:nvPicPr>
          <p:cNvPr id="6" name="Content Placeholder 5" descr="bookswithcomputers.png"/>
          <p:cNvPicPr>
            <a:picLocks noGrp="1" noChangeAspect="1"/>
          </p:cNvPicPr>
          <p:nvPr>
            <p:ph sz="quarter" idx="1"/>
          </p:nvPr>
        </p:nvPicPr>
        <p:blipFill>
          <a:blip r:embed="rId2"/>
          <a:srcRect t="-26892" b="-26892"/>
          <a:stretch>
            <a:fillRect/>
          </a:stretch>
        </p:blipFill>
        <p:spPr>
          <a:xfrm>
            <a:off x="583931" y="1044789"/>
            <a:ext cx="4079509" cy="4975011"/>
          </a:xfrm>
        </p:spPr>
      </p:pic>
      <p:pic>
        <p:nvPicPr>
          <p:cNvPr id="5" name="Content Placeholder 4" descr="booksnocomputer.png"/>
          <p:cNvPicPr>
            <a:picLocks noGrp="1" noChangeAspect="1"/>
          </p:cNvPicPr>
          <p:nvPr>
            <p:ph sz="quarter" idx="2"/>
          </p:nvPr>
        </p:nvPicPr>
        <p:blipFill>
          <a:blip r:embed="rId3"/>
          <a:srcRect t="-25713" b="-25713"/>
          <a:stretch>
            <a:fillRect/>
          </a:stretch>
        </p:blipFill>
        <p:spPr>
          <a:xfrm>
            <a:off x="4933949" y="1044789"/>
            <a:ext cx="4079509" cy="4975011"/>
          </a:xfrm>
        </p:spPr>
      </p:pic>
      <p:pic>
        <p:nvPicPr>
          <p:cNvPr id="7" name="Picture 6" descr="beer.jpg"/>
          <p:cNvPicPr>
            <a:picLocks noChangeAspect="1"/>
          </p:cNvPicPr>
          <p:nvPr/>
        </p:nvPicPr>
        <p:blipFill>
          <a:blip r:embed="rId4"/>
          <a:stretch>
            <a:fillRect/>
          </a:stretch>
        </p:blipFill>
        <p:spPr>
          <a:xfrm>
            <a:off x="7568462" y="5741120"/>
            <a:ext cx="1575538" cy="1090757"/>
          </a:xfrm>
          <a:prstGeom prst="rect">
            <a:avLst/>
          </a:prstGeom>
        </p:spPr>
      </p:pic>
      <p:sp>
        <p:nvSpPr>
          <p:cNvPr id="8" name="TextBox 7"/>
          <p:cNvSpPr txBox="1"/>
          <p:nvPr/>
        </p:nvSpPr>
        <p:spPr>
          <a:xfrm>
            <a:off x="3444494" y="6365275"/>
            <a:ext cx="3263709" cy="369332"/>
          </a:xfrm>
          <a:prstGeom prst="rect">
            <a:avLst/>
          </a:prstGeom>
          <a:noFill/>
        </p:spPr>
        <p:txBody>
          <a:bodyPr wrap="none" rtlCol="0">
            <a:spAutoFit/>
          </a:bodyPr>
          <a:lstStyle/>
          <a:p>
            <a:r>
              <a:rPr lang="en-US" dirty="0" smtClean="0"/>
              <a:t>Graphs with SAS On-Demand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268244" y="0"/>
          <a:ext cx="8875756" cy="7082210"/>
        </p:xfrm>
        <a:graphic>
          <a:graphicData uri="http://schemas.openxmlformats.org/presentationml/2006/ole">
            <p:oleObj spid="_x0000_s126978" name="Document" r:id="rId3" imgW="7353300" imgH="5867400" progId="Word.Document.12">
              <p:embed/>
            </p:oleObj>
          </a:graphicData>
        </a:graphic>
      </p:graphicFrame>
      <p:sp>
        <p:nvSpPr>
          <p:cNvPr id="5" name="Oval 4"/>
          <p:cNvSpPr/>
          <p:nvPr/>
        </p:nvSpPr>
        <p:spPr>
          <a:xfrm>
            <a:off x="5182391" y="2073094"/>
            <a:ext cx="671521" cy="2627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999030" y="2934450"/>
            <a:ext cx="671521" cy="2627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182391" y="3839604"/>
            <a:ext cx="671521" cy="2627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999030" y="4700960"/>
            <a:ext cx="854882" cy="2627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99031" y="5679110"/>
            <a:ext cx="854882" cy="2627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 keep saying that word	</a:t>
            </a:r>
            <a:endParaRPr lang="en-US" dirty="0"/>
          </a:p>
        </p:txBody>
      </p:sp>
      <p:pic>
        <p:nvPicPr>
          <p:cNvPr id="10" name="Picture 9"/>
          <p:cNvPicPr>
            <a:picLocks noChangeAspect="1"/>
          </p:cNvPicPr>
          <p:nvPr/>
        </p:nvPicPr>
        <p:blipFill>
          <a:blip r:embed="rId2"/>
          <a:stretch>
            <a:fillRect/>
          </a:stretch>
        </p:blipFill>
        <p:spPr>
          <a:xfrm>
            <a:off x="1087252" y="2898657"/>
            <a:ext cx="6350000" cy="35179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quity">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ue Horizon">
  <a:themeElements>
    <a:clrScheme name="">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ue Horizon">
      <a:majorFont>
        <a:latin typeface="Times New Roman"/>
        <a:ea typeface="MS Pゴシック"/>
        <a:cs typeface="MS Pゴシック"/>
      </a:majorFont>
      <a:minorFont>
        <a:latin typeface="Times New Roman"/>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96" charset="-128"/>
            <a:cs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1328</TotalTime>
  <Words>860</Words>
  <Application>Microsoft Macintosh PowerPoint</Application>
  <PresentationFormat>On-screen Show (4:3)</PresentationFormat>
  <Paragraphs>101</Paragraphs>
  <Slides>26</Slides>
  <Notes>4</Notes>
  <HiddenSlides>0</HiddenSlides>
  <MMClips>0</MMClips>
  <ScaleCrop>false</ScaleCrop>
  <HeadingPairs>
    <vt:vector size="8" baseType="variant">
      <vt:variant>
        <vt:lpstr>Design Template</vt:lpstr>
      </vt:variant>
      <vt:variant>
        <vt:i4>6</vt:i4>
      </vt:variant>
      <vt:variant>
        <vt:lpstr>Links</vt:lpstr>
      </vt:variant>
      <vt:variant>
        <vt:i4>3</vt:i4>
      </vt:variant>
      <vt:variant>
        <vt:lpstr>Embedded OLE Servers</vt:lpstr>
      </vt:variant>
      <vt:variant>
        <vt:i4>2</vt:i4>
      </vt:variant>
      <vt:variant>
        <vt:lpstr>Slide Titles</vt:lpstr>
      </vt:variant>
      <vt:variant>
        <vt:i4>26</vt:i4>
      </vt:variant>
    </vt:vector>
  </HeadingPairs>
  <TitlesOfParts>
    <vt:vector size="37" baseType="lpstr">
      <vt:lpstr>Equity</vt:lpstr>
      <vt:lpstr>Opulent</vt:lpstr>
      <vt:lpstr>1_Equity</vt:lpstr>
      <vt:lpstr>Blue Horizon</vt:lpstr>
      <vt:lpstr>Blends</vt:lpstr>
      <vt:lpstr>Blank Presentation</vt:lpstr>
      <vt:lpstr>???</vt:lpstr>
      <vt:lpstr>???</vt:lpstr>
      <vt:lpstr>???</vt:lpstr>
      <vt:lpstr>Document</vt:lpstr>
      <vt:lpstr>Microsoft Word Document</vt:lpstr>
      <vt:lpstr>Categorical data analysis:  For when your data DO fit in little boxes</vt:lpstr>
      <vt:lpstr>Anyone who thinks he knows all of SAS is clinically insane</vt:lpstr>
      <vt:lpstr>Slide 3</vt:lpstr>
      <vt:lpstr>Other PROCs</vt:lpstr>
      <vt:lpstr>Hybrids</vt:lpstr>
      <vt:lpstr>Our secret plan</vt:lpstr>
      <vt:lpstr>Homes without computers have fewer books</vt:lpstr>
      <vt:lpstr>Slide 8</vt:lpstr>
      <vt:lpstr>You keep saying that word </vt:lpstr>
      <vt:lpstr>We all knew FREQ DID THIS</vt:lpstr>
      <vt:lpstr>Pearson Chi-Square</vt:lpstr>
      <vt:lpstr>Mothers Education &amp;  Failing a Grade</vt:lpstr>
      <vt:lpstr>Fisher’s exact test </vt:lpstr>
      <vt:lpstr>Test for bias in sample</vt:lpstr>
      <vt:lpstr>Fisher – magically happens</vt:lpstr>
      <vt:lpstr>A bunch of things you may not know Proc Freq Does </vt:lpstr>
      <vt:lpstr>Other simple statistics</vt:lpstr>
      <vt:lpstr>What about this ?</vt:lpstr>
      <vt:lpstr>What’s it Do</vt:lpstr>
      <vt:lpstr>Not New</vt:lpstr>
      <vt:lpstr>Hmmm…. This is interesting</vt:lpstr>
      <vt:lpstr>Null rejected !</vt:lpstr>
      <vt:lpstr>Some More Coding</vt:lpstr>
      <vt:lpstr>Correlated Data</vt:lpstr>
      <vt:lpstr>McNemar’s Test</vt:lpstr>
      <vt:lpstr>Cohen’s Kappa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Relationships and Distributions</dc:title>
  <dc:creator>AnnMaria De Mars</dc:creator>
  <cp:lastModifiedBy>AnnMaria De Mars</cp:lastModifiedBy>
  <cp:revision>21</cp:revision>
  <dcterms:created xsi:type="dcterms:W3CDTF">2011-10-25T19:56:30Z</dcterms:created>
  <dcterms:modified xsi:type="dcterms:W3CDTF">2011-10-26T04:38:27Z</dcterms:modified>
</cp:coreProperties>
</file>